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3" r:id="rId6"/>
    <p:sldId id="262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8DCF9E87-BFF4-4104-8274-70F0E7BB732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FC415B4-F397-4F7B-A76B-226D16CDFC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9E87-BFF4-4104-8274-70F0E7BB732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15B4-F397-4F7B-A76B-226D16CDFC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9E87-BFF4-4104-8274-70F0E7BB732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15B4-F397-4F7B-A76B-226D16CDFC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9E87-BFF4-4104-8274-70F0E7BB732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15B4-F397-4F7B-A76B-226D16CDFC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8DCF9E87-BFF4-4104-8274-70F0E7BB732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FC415B4-F397-4F7B-A76B-226D16CDFC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9E87-BFF4-4104-8274-70F0E7BB732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15B4-F397-4F7B-A76B-226D16CDFC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9E87-BFF4-4104-8274-70F0E7BB732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15B4-F397-4F7B-A76B-226D16CDFC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9E87-BFF4-4104-8274-70F0E7BB732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15B4-F397-4F7B-A76B-226D16CDFC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9E87-BFF4-4104-8274-70F0E7BB732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15B4-F397-4F7B-A76B-226D16CDFC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9E87-BFF4-4104-8274-70F0E7BB732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15B4-F397-4F7B-A76B-226D16CDFC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9E87-BFF4-4104-8274-70F0E7BB732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15B4-F397-4F7B-A76B-226D16CDFC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DCF9E87-BFF4-4104-8274-70F0E7BB732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FC415B4-F397-4F7B-A76B-226D16CDFC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ТРЕНАЖЕР. </a:t>
            </a:r>
            <a:r>
              <a:rPr lang="en-US" b="1" smtClean="0"/>
              <a:t>  B1 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Задачи на проценты ит.д.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Цель. Отрабатывать  умение использовать приобретенные знания и умения в практической деятельности и повседневной жизни</a:t>
            </a:r>
            <a:endParaRPr lang="ru-RU" dirty="0"/>
          </a:p>
        </p:txBody>
      </p:sp>
      <p:sp>
        <p:nvSpPr>
          <p:cNvPr id="4" name="Управляющая кнопка: в конец 3">
            <a:hlinkClick r:id="" action="ppaction://hlinkshowjump?jump=nextslide" highlightClick="1"/>
          </p:cNvPr>
          <p:cNvSpPr/>
          <p:nvPr/>
        </p:nvSpPr>
        <p:spPr>
          <a:xfrm>
            <a:off x="7429520" y="5786454"/>
            <a:ext cx="1143008" cy="857256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2844" y="6000768"/>
            <a:ext cx="6215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Хафизова М.С. –учитель математики </a:t>
            </a:r>
            <a:r>
              <a:rPr lang="ru-RU" dirty="0" err="1" smtClean="0"/>
              <a:t>Бакрчинской</a:t>
            </a:r>
            <a:r>
              <a:rPr lang="ru-RU" dirty="0" smtClean="0"/>
              <a:t> СОШ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04898"/>
          </a:xfrm>
        </p:spPr>
        <p:txBody>
          <a:bodyPr>
            <a:normAutofit fontScale="90000"/>
          </a:bodyPr>
          <a:lstStyle/>
          <a:p>
            <a:pPr algn="l"/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ru-RU" sz="2200" b="1" dirty="0" smtClean="0"/>
              <a:t>Билет  на  автобус  стоит 15  рублей.  Какое  максимальное  число  билетов можно  будет  купить  на 100  рублей  после  повышения  цены   билета  на   20%?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ru-RU" dirty="0"/>
          </a:p>
        </p:txBody>
      </p:sp>
      <p:sp>
        <p:nvSpPr>
          <p:cNvPr id="4" name="Ромб 3"/>
          <p:cNvSpPr/>
          <p:nvPr/>
        </p:nvSpPr>
        <p:spPr>
          <a:xfrm>
            <a:off x="928662" y="2071678"/>
            <a:ext cx="714380" cy="78581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ru-RU" dirty="0"/>
          </a:p>
        </p:txBody>
      </p:sp>
      <p:sp>
        <p:nvSpPr>
          <p:cNvPr id="6" name="Ромб 5"/>
          <p:cNvSpPr/>
          <p:nvPr/>
        </p:nvSpPr>
        <p:spPr>
          <a:xfrm>
            <a:off x="928662" y="3143248"/>
            <a:ext cx="714380" cy="78581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7" name="Ромб 6"/>
          <p:cNvSpPr/>
          <p:nvPr/>
        </p:nvSpPr>
        <p:spPr>
          <a:xfrm>
            <a:off x="928662" y="5143512"/>
            <a:ext cx="714380" cy="78581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ru-RU" dirty="0"/>
          </a:p>
        </p:txBody>
      </p:sp>
      <p:sp>
        <p:nvSpPr>
          <p:cNvPr id="8" name="Ромб 7"/>
          <p:cNvSpPr/>
          <p:nvPr/>
        </p:nvSpPr>
        <p:spPr>
          <a:xfrm>
            <a:off x="928662" y="4143380"/>
            <a:ext cx="714380" cy="78581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11" name="AutoShape 1985"/>
          <p:cNvSpPr>
            <a:spLocks noChangeArrowheads="1"/>
          </p:cNvSpPr>
          <p:nvPr/>
        </p:nvSpPr>
        <p:spPr bwMode="auto">
          <a:xfrm>
            <a:off x="3000364" y="3429000"/>
            <a:ext cx="2160588" cy="576263"/>
          </a:xfrm>
          <a:prstGeom prst="wedgeEllipseCallout">
            <a:avLst>
              <a:gd name="adj1" fmla="val -106088"/>
              <a:gd name="adj2" fmla="val 128188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5"/>
          <p:cNvSpPr>
            <a:spLocks noChangeArrowheads="1"/>
          </p:cNvSpPr>
          <p:nvPr/>
        </p:nvSpPr>
        <p:spPr bwMode="auto">
          <a:xfrm>
            <a:off x="3000364" y="1357298"/>
            <a:ext cx="2160588" cy="576263"/>
          </a:xfrm>
          <a:prstGeom prst="wedgeEllipseCallout">
            <a:avLst>
              <a:gd name="adj1" fmla="val -102241"/>
              <a:gd name="adj2" fmla="val 161847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3" name="AutoShape 1985"/>
          <p:cNvSpPr>
            <a:spLocks noChangeArrowheads="1"/>
          </p:cNvSpPr>
          <p:nvPr/>
        </p:nvSpPr>
        <p:spPr bwMode="auto">
          <a:xfrm>
            <a:off x="3214678" y="4714884"/>
            <a:ext cx="2160588" cy="576263"/>
          </a:xfrm>
          <a:prstGeom prst="wedgeEllipseCallout">
            <a:avLst>
              <a:gd name="adj1" fmla="val -118913"/>
              <a:gd name="adj2" fmla="val 132997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4" name="AutoShape 1980"/>
          <p:cNvSpPr>
            <a:spLocks noChangeArrowheads="1"/>
          </p:cNvSpPr>
          <p:nvPr/>
        </p:nvSpPr>
        <p:spPr bwMode="auto">
          <a:xfrm>
            <a:off x="2928926" y="2214554"/>
            <a:ext cx="1944688" cy="720725"/>
          </a:xfrm>
          <a:prstGeom prst="wedgeEllipseCallout">
            <a:avLst>
              <a:gd name="adj1" fmla="val -104694"/>
              <a:gd name="adj2" fmla="val 122245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ятно 2 14">
            <a:hlinkClick r:id="rId2" action="ppaction://hlinksldjump"/>
          </p:cNvPr>
          <p:cNvSpPr/>
          <p:nvPr/>
        </p:nvSpPr>
        <p:spPr>
          <a:xfrm>
            <a:off x="5715008" y="1785926"/>
            <a:ext cx="3071834" cy="3071834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?</a:t>
            </a:r>
          </a:p>
          <a:p>
            <a:pPr algn="ctr"/>
            <a:endParaRPr lang="ru-RU" dirty="0"/>
          </a:p>
        </p:txBody>
      </p:sp>
      <p:sp>
        <p:nvSpPr>
          <p:cNvPr id="17" name="Управляющая кнопка: в конец 16">
            <a:hlinkClick r:id="" action="ppaction://hlinkshowjump?jump=nextslide" highlightClick="1"/>
          </p:cNvPr>
          <p:cNvSpPr/>
          <p:nvPr/>
        </p:nvSpPr>
        <p:spPr>
          <a:xfrm>
            <a:off x="7500958" y="5786454"/>
            <a:ext cx="1143008" cy="857256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5" grpId="0" animBg="1"/>
      <p:bldP spid="15" grpId="1" animBg="1"/>
      <p:bldP spid="15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49065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 smtClean="0"/>
              <a:t>Больному </a:t>
            </a:r>
            <a:r>
              <a:rPr lang="ru-RU" sz="2000" b="1" dirty="0"/>
              <a:t>прописано  лекарство,  которое  нужно принимать по   1,5  таблетки  2 раза в </a:t>
            </a:r>
            <a:r>
              <a:rPr lang="ru-RU" sz="2000" b="1" dirty="0" smtClean="0"/>
              <a:t>день</a:t>
            </a:r>
            <a:r>
              <a:rPr lang="en-US" sz="2000" b="1" dirty="0" smtClean="0"/>
              <a:t>  </a:t>
            </a:r>
            <a:r>
              <a:rPr lang="ru-RU" sz="2000" b="1" dirty="0" smtClean="0"/>
              <a:t>  на </a:t>
            </a:r>
            <a:r>
              <a:rPr lang="ru-RU" sz="2000" b="1" dirty="0"/>
              <a:t>протяжении   42 дней. Лекарство продается  в упаковках  по  12 таблеток. Какое</a:t>
            </a:r>
            <a:r>
              <a:rPr lang="en-US" sz="2000" b="1" dirty="0"/>
              <a:t>  </a:t>
            </a:r>
            <a:r>
              <a:rPr lang="ru-RU" sz="2000" b="1" dirty="0"/>
              <a:t>наименьшее</a:t>
            </a:r>
            <a:r>
              <a:rPr lang="en-US" sz="2000" b="1" dirty="0"/>
              <a:t>  </a:t>
            </a:r>
            <a:r>
              <a:rPr lang="ru-RU" sz="2000" b="1" dirty="0"/>
              <a:t> к</a:t>
            </a:r>
            <a:r>
              <a:rPr lang="ru-RU" sz="2000" b="1" dirty="0" smtClean="0"/>
              <a:t>оличество  </a:t>
            </a:r>
            <a:r>
              <a:rPr lang="ru-RU" sz="2000" b="1" dirty="0"/>
              <a:t>упаковок </a:t>
            </a:r>
            <a:r>
              <a:rPr lang="ru-RU" sz="2000" b="1" dirty="0" smtClean="0"/>
              <a:t> потребуется</a:t>
            </a:r>
            <a:r>
              <a:rPr lang="en-US" sz="2000" b="1" dirty="0" smtClean="0"/>
              <a:t>  </a:t>
            </a:r>
            <a:r>
              <a:rPr lang="en-US" sz="2000" b="1" dirty="0" err="1"/>
              <a:t>на</a:t>
            </a:r>
            <a:r>
              <a:rPr lang="en-US" sz="2000" b="1" dirty="0"/>
              <a:t>  </a:t>
            </a:r>
            <a:r>
              <a:rPr lang="en-US" sz="2000" b="1" dirty="0" err="1"/>
              <a:t>весь</a:t>
            </a:r>
            <a:r>
              <a:rPr lang="en-US" sz="2000" b="1" dirty="0"/>
              <a:t> </a:t>
            </a:r>
            <a:r>
              <a:rPr lang="en-US" sz="2000" b="1" dirty="0" err="1"/>
              <a:t>курс</a:t>
            </a:r>
            <a:r>
              <a:rPr lang="en-US" sz="2000" b="1" dirty="0"/>
              <a:t> </a:t>
            </a:r>
            <a:r>
              <a:rPr lang="en-US" sz="2000" b="1" dirty="0" err="1"/>
              <a:t>лечения</a:t>
            </a:r>
            <a:r>
              <a:rPr lang="en-US" sz="2000" b="1" dirty="0"/>
              <a:t> </a:t>
            </a:r>
            <a:r>
              <a:rPr lang="en-US" sz="2000" b="1" dirty="0" smtClean="0"/>
              <a:t>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857224" y="1857364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85786" y="4429132"/>
            <a:ext cx="714380" cy="7143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mtClean="0"/>
              <a:t>11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785786" y="3214686"/>
            <a:ext cx="714380" cy="7143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8" name="AutoShape 1985"/>
          <p:cNvSpPr>
            <a:spLocks noChangeArrowheads="1"/>
          </p:cNvSpPr>
          <p:nvPr/>
        </p:nvSpPr>
        <p:spPr bwMode="auto">
          <a:xfrm>
            <a:off x="2285984" y="1500174"/>
            <a:ext cx="2160588" cy="576263"/>
          </a:xfrm>
          <a:prstGeom prst="wedgeEllipseCallout">
            <a:avLst>
              <a:gd name="adj1" fmla="val -72616"/>
              <a:gd name="adj2" fmla="val 60293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9" name="AutoShape 1985"/>
          <p:cNvSpPr>
            <a:spLocks noChangeArrowheads="1"/>
          </p:cNvSpPr>
          <p:nvPr/>
        </p:nvSpPr>
        <p:spPr bwMode="auto">
          <a:xfrm>
            <a:off x="2285984" y="2643182"/>
            <a:ext cx="2160588" cy="576263"/>
          </a:xfrm>
          <a:prstGeom prst="wedgeEllipseCallout">
            <a:avLst>
              <a:gd name="adj1" fmla="val -70076"/>
              <a:gd name="adj2" fmla="val 101550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" name="AutoShape 1980"/>
          <p:cNvSpPr>
            <a:spLocks noChangeArrowheads="1"/>
          </p:cNvSpPr>
          <p:nvPr/>
        </p:nvSpPr>
        <p:spPr bwMode="auto">
          <a:xfrm>
            <a:off x="2071670" y="4000504"/>
            <a:ext cx="1944688" cy="720725"/>
          </a:xfrm>
          <a:prstGeom prst="wedgeEllipseCallout">
            <a:avLst>
              <a:gd name="adj1" fmla="val -73661"/>
              <a:gd name="adj2" fmla="val 7403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ятно 2 10">
            <a:hlinkClick r:id="rId2" action="ppaction://hlinksldjump"/>
          </p:cNvPr>
          <p:cNvSpPr/>
          <p:nvPr/>
        </p:nvSpPr>
        <p:spPr>
          <a:xfrm>
            <a:off x="5715008" y="1785926"/>
            <a:ext cx="3071834" cy="3071834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?</a:t>
            </a:r>
          </a:p>
          <a:p>
            <a:pPr algn="ctr"/>
            <a:endParaRPr lang="ru-RU" dirty="0"/>
          </a:p>
        </p:txBody>
      </p:sp>
      <p:sp>
        <p:nvSpPr>
          <p:cNvPr id="12" name="Управляющая кнопка: в конец 11">
            <a:hlinkClick r:id="" action="ppaction://hlinkshowjump?jump=nextslide" highlightClick="1"/>
          </p:cNvPr>
          <p:cNvSpPr/>
          <p:nvPr/>
        </p:nvSpPr>
        <p:spPr>
          <a:xfrm>
            <a:off x="7500958" y="5786454"/>
            <a:ext cx="1143008" cy="857256"/>
          </a:xfrm>
          <a:prstGeom prst="actionButtonEn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1" grpId="0" animBg="1"/>
      <p:bldP spid="1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76402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Банка  </a:t>
            </a:r>
            <a:r>
              <a:rPr lang="ru-RU" sz="2700" b="1" dirty="0"/>
              <a:t>краски  стоит   160 рублей.  Какое  наибольшее  число  таких  банок  можно  купить  на  1000 рублей   во  время  распродажи,  когда  скидка  составляет   25%?  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Багетная рамка 3"/>
          <p:cNvSpPr/>
          <p:nvPr/>
        </p:nvSpPr>
        <p:spPr>
          <a:xfrm>
            <a:off x="1214414" y="1928802"/>
            <a:ext cx="1000132" cy="928694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5" name="Багетная рамка 4"/>
          <p:cNvSpPr/>
          <p:nvPr/>
        </p:nvSpPr>
        <p:spPr>
          <a:xfrm>
            <a:off x="1214414" y="4857760"/>
            <a:ext cx="1000132" cy="928694"/>
          </a:xfrm>
          <a:prstGeom prst="beve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6" name="Багетная рамка 5"/>
          <p:cNvSpPr/>
          <p:nvPr/>
        </p:nvSpPr>
        <p:spPr>
          <a:xfrm>
            <a:off x="1214414" y="3429000"/>
            <a:ext cx="1000132" cy="928694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8" name="AutoShape 1980"/>
          <p:cNvSpPr>
            <a:spLocks noChangeArrowheads="1"/>
          </p:cNvSpPr>
          <p:nvPr/>
        </p:nvSpPr>
        <p:spPr bwMode="auto">
          <a:xfrm>
            <a:off x="3929058" y="3143248"/>
            <a:ext cx="1944688" cy="720725"/>
          </a:xfrm>
          <a:prstGeom prst="wedgeEllipseCallout">
            <a:avLst>
              <a:gd name="adj1" fmla="val -102814"/>
              <a:gd name="adj2" fmla="val 76571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1985"/>
          <p:cNvSpPr>
            <a:spLocks noChangeArrowheads="1"/>
          </p:cNvSpPr>
          <p:nvPr/>
        </p:nvSpPr>
        <p:spPr bwMode="auto">
          <a:xfrm>
            <a:off x="3571868" y="1785926"/>
            <a:ext cx="2160588" cy="576263"/>
          </a:xfrm>
          <a:prstGeom prst="wedgeEllipseCallout">
            <a:avLst>
              <a:gd name="adj1" fmla="val -98856"/>
              <a:gd name="adj2" fmla="val 53946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" name="AutoShape 1985"/>
          <p:cNvSpPr>
            <a:spLocks noChangeArrowheads="1"/>
          </p:cNvSpPr>
          <p:nvPr/>
        </p:nvSpPr>
        <p:spPr bwMode="auto">
          <a:xfrm>
            <a:off x="3500430" y="4643446"/>
            <a:ext cx="2160588" cy="576263"/>
          </a:xfrm>
          <a:prstGeom prst="wedgeEllipseCallout">
            <a:avLst>
              <a:gd name="adj1" fmla="val -93777"/>
              <a:gd name="adj2" fmla="val 6981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Пятно 2 10">
            <a:hlinkClick r:id="rId2" action="ppaction://hlinksldjump"/>
          </p:cNvPr>
          <p:cNvSpPr/>
          <p:nvPr/>
        </p:nvSpPr>
        <p:spPr>
          <a:xfrm>
            <a:off x="5715008" y="1785926"/>
            <a:ext cx="3071834" cy="3071834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?</a:t>
            </a:r>
          </a:p>
          <a:p>
            <a:pPr algn="ctr"/>
            <a:endParaRPr lang="ru-RU" dirty="0"/>
          </a:p>
        </p:txBody>
      </p:sp>
      <p:sp>
        <p:nvSpPr>
          <p:cNvPr id="13" name="Содержимое 2"/>
          <p:cNvSpPr txBox="1">
            <a:spLocks/>
          </p:cNvSpPr>
          <p:nvPr/>
        </p:nvSpPr>
        <p:spPr>
          <a:xfrm>
            <a:off x="609600" y="1371600"/>
            <a:ext cx="8229600" cy="49377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ru-RU" sz="2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Управляющая кнопка: в конец 13">
            <a:hlinkClick r:id="" action="ppaction://hlinkshowjump?jump=nextslide" highlightClick="1"/>
          </p:cNvPr>
          <p:cNvSpPr/>
          <p:nvPr/>
        </p:nvSpPr>
        <p:spPr>
          <a:xfrm>
            <a:off x="7500958" y="5786454"/>
            <a:ext cx="1143008" cy="857256"/>
          </a:xfrm>
          <a:prstGeom prst="actionButtonEn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3352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Тетрадь  </a:t>
            </a:r>
            <a:r>
              <a:rPr lang="ru-RU" sz="2700" b="1" dirty="0"/>
              <a:t>стоит   10 рублей.  Какое  наибольшее  число  таких  тетрадей  можно  будет  купить  на  650 рублей  после  понижения  цены  на   20%?  </a:t>
            </a:r>
            <a:br>
              <a:rPr lang="ru-RU" sz="2700" b="1" dirty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Багетная рамка 3"/>
          <p:cNvSpPr/>
          <p:nvPr/>
        </p:nvSpPr>
        <p:spPr>
          <a:xfrm>
            <a:off x="1214414" y="1928802"/>
            <a:ext cx="1000132" cy="928694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81</a:t>
            </a:r>
            <a:endParaRPr lang="ru-RU" dirty="0"/>
          </a:p>
        </p:txBody>
      </p:sp>
      <p:sp>
        <p:nvSpPr>
          <p:cNvPr id="5" name="Багетная рамка 4"/>
          <p:cNvSpPr/>
          <p:nvPr/>
        </p:nvSpPr>
        <p:spPr>
          <a:xfrm>
            <a:off x="1214414" y="4857760"/>
            <a:ext cx="1000132" cy="928694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78</a:t>
            </a:r>
            <a:endParaRPr lang="ru-RU" dirty="0"/>
          </a:p>
        </p:txBody>
      </p:sp>
      <p:sp>
        <p:nvSpPr>
          <p:cNvPr id="6" name="Багетная рамка 5"/>
          <p:cNvSpPr/>
          <p:nvPr/>
        </p:nvSpPr>
        <p:spPr>
          <a:xfrm>
            <a:off x="1214414" y="3429000"/>
            <a:ext cx="1000132" cy="928694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82</a:t>
            </a:r>
            <a:endParaRPr lang="ru-RU" dirty="0"/>
          </a:p>
        </p:txBody>
      </p:sp>
      <p:sp>
        <p:nvSpPr>
          <p:cNvPr id="8" name="AutoShape 1980"/>
          <p:cNvSpPr>
            <a:spLocks noChangeArrowheads="1"/>
          </p:cNvSpPr>
          <p:nvPr/>
        </p:nvSpPr>
        <p:spPr bwMode="auto">
          <a:xfrm>
            <a:off x="3786182" y="1500174"/>
            <a:ext cx="1944688" cy="720725"/>
          </a:xfrm>
          <a:prstGeom prst="wedgeEllipseCallout">
            <a:avLst>
              <a:gd name="adj1" fmla="val -102814"/>
              <a:gd name="adj2" fmla="val 76571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1985"/>
          <p:cNvSpPr>
            <a:spLocks noChangeArrowheads="1"/>
          </p:cNvSpPr>
          <p:nvPr/>
        </p:nvSpPr>
        <p:spPr bwMode="auto">
          <a:xfrm>
            <a:off x="3500430" y="3286124"/>
            <a:ext cx="2160588" cy="576263"/>
          </a:xfrm>
          <a:prstGeom prst="wedgeEllipseCallout">
            <a:avLst>
              <a:gd name="adj1" fmla="val -98856"/>
              <a:gd name="adj2" fmla="val 53946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" name="AutoShape 1985"/>
          <p:cNvSpPr>
            <a:spLocks noChangeArrowheads="1"/>
          </p:cNvSpPr>
          <p:nvPr/>
        </p:nvSpPr>
        <p:spPr bwMode="auto">
          <a:xfrm>
            <a:off x="3500430" y="4643446"/>
            <a:ext cx="2160588" cy="576263"/>
          </a:xfrm>
          <a:prstGeom prst="wedgeEllipseCallout">
            <a:avLst>
              <a:gd name="adj1" fmla="val -93777"/>
              <a:gd name="adj2" fmla="val 6981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Пятно 2 10">
            <a:hlinkClick r:id="rId2" action="ppaction://hlinksldjump"/>
          </p:cNvPr>
          <p:cNvSpPr/>
          <p:nvPr/>
        </p:nvSpPr>
        <p:spPr>
          <a:xfrm>
            <a:off x="5715008" y="1785926"/>
            <a:ext cx="3071834" cy="3071834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?</a:t>
            </a:r>
          </a:p>
          <a:p>
            <a:pPr algn="ctr"/>
            <a:endParaRPr lang="ru-RU" dirty="0"/>
          </a:p>
        </p:txBody>
      </p:sp>
      <p:sp>
        <p:nvSpPr>
          <p:cNvPr id="13" name="Управляющая кнопка: в конец 12">
            <a:hlinkClick r:id="" action="ppaction://hlinkshowjump?jump=nextslide" highlightClick="1"/>
          </p:cNvPr>
          <p:cNvSpPr/>
          <p:nvPr/>
        </p:nvSpPr>
        <p:spPr>
          <a:xfrm>
            <a:off x="7500958" y="5786454"/>
            <a:ext cx="1143008" cy="857256"/>
          </a:xfrm>
          <a:prstGeom prst="actionButtonEn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3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3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62088"/>
          </a:xfrm>
        </p:spPr>
        <p:txBody>
          <a:bodyPr>
            <a:normAutofit fontScale="90000"/>
          </a:bodyPr>
          <a:lstStyle/>
          <a:p>
            <a:r>
              <a:rPr lang="ru-RU" sz="2200" b="1" dirty="0"/>
              <a:t>Магазин закупает  учебники  по  оптовой   цене   110 рублей  за  штуку  и продает  с  наценкой   20%.  Какое наибольшее  число  таких  учебников  можно  купить  в  этом  магазине  на  1100 рублей? 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Загнутый угол 3"/>
          <p:cNvSpPr/>
          <p:nvPr/>
        </p:nvSpPr>
        <p:spPr>
          <a:xfrm>
            <a:off x="1071538" y="1928802"/>
            <a:ext cx="1000132" cy="928694"/>
          </a:xfrm>
          <a:prstGeom prst="foldedCorne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5" name="Загнутый угол 4"/>
          <p:cNvSpPr/>
          <p:nvPr/>
        </p:nvSpPr>
        <p:spPr>
          <a:xfrm>
            <a:off x="1071538" y="3286124"/>
            <a:ext cx="1000132" cy="928694"/>
          </a:xfrm>
          <a:prstGeom prst="foldedCorne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6" name="Загнутый угол 5"/>
          <p:cNvSpPr/>
          <p:nvPr/>
        </p:nvSpPr>
        <p:spPr>
          <a:xfrm>
            <a:off x="1000100" y="4786322"/>
            <a:ext cx="1000132" cy="928694"/>
          </a:xfrm>
          <a:prstGeom prst="foldedCorne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0" name="AutoShape 1980"/>
          <p:cNvSpPr>
            <a:spLocks noChangeArrowheads="1"/>
          </p:cNvSpPr>
          <p:nvPr/>
        </p:nvSpPr>
        <p:spPr bwMode="auto">
          <a:xfrm>
            <a:off x="3357554" y="4429132"/>
            <a:ext cx="1944688" cy="720725"/>
          </a:xfrm>
          <a:prstGeom prst="wedgeEllipseCallout">
            <a:avLst>
              <a:gd name="adj1" fmla="val -102814"/>
              <a:gd name="adj2" fmla="val 76571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1985"/>
          <p:cNvSpPr>
            <a:spLocks noChangeArrowheads="1"/>
          </p:cNvSpPr>
          <p:nvPr/>
        </p:nvSpPr>
        <p:spPr bwMode="auto">
          <a:xfrm>
            <a:off x="3500430" y="3286124"/>
            <a:ext cx="2160588" cy="576263"/>
          </a:xfrm>
          <a:prstGeom prst="wedgeEllipseCallout">
            <a:avLst>
              <a:gd name="adj1" fmla="val -98856"/>
              <a:gd name="adj2" fmla="val 53946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5"/>
          <p:cNvSpPr>
            <a:spLocks noChangeArrowheads="1"/>
          </p:cNvSpPr>
          <p:nvPr/>
        </p:nvSpPr>
        <p:spPr bwMode="auto">
          <a:xfrm>
            <a:off x="3571868" y="1714488"/>
            <a:ext cx="2160588" cy="576263"/>
          </a:xfrm>
          <a:prstGeom prst="wedgeEllipseCallout">
            <a:avLst>
              <a:gd name="adj1" fmla="val -98856"/>
              <a:gd name="adj2" fmla="val 53946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3" name="Пятно 2 12">
            <a:hlinkClick r:id="rId2" action="ppaction://hlinksldjump"/>
          </p:cNvPr>
          <p:cNvSpPr/>
          <p:nvPr/>
        </p:nvSpPr>
        <p:spPr>
          <a:xfrm>
            <a:off x="5715008" y="1785926"/>
            <a:ext cx="3071834" cy="3071834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?</a:t>
            </a:r>
          </a:p>
          <a:p>
            <a:pPr algn="ctr"/>
            <a:endParaRPr lang="ru-RU" dirty="0"/>
          </a:p>
        </p:txBody>
      </p:sp>
      <p:sp>
        <p:nvSpPr>
          <p:cNvPr id="14" name="Управляющая кнопка: в конец 13">
            <a:hlinkClick r:id="" action="ppaction://hlinkshowjump?jump=nextslide" highlightClick="1"/>
          </p:cNvPr>
          <p:cNvSpPr/>
          <p:nvPr/>
        </p:nvSpPr>
        <p:spPr>
          <a:xfrm>
            <a:off x="7500958" y="5786454"/>
            <a:ext cx="1143008" cy="857256"/>
          </a:xfrm>
          <a:prstGeom prst="actionButtonEn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3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8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31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1" animBg="1"/>
      <p:bldP spid="12" grpId="0" animBg="1"/>
      <p:bldP spid="12" grpId="1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47774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/>
              <a:t>Шариковая  ручка  стоит  40   рублей.  Какое  наибольшее  число  таких  ручек  можно будет  купить  на   900  рублей  после  повышения  цены  на   10%? 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ятно 1 3"/>
          <p:cNvSpPr/>
          <p:nvPr/>
        </p:nvSpPr>
        <p:spPr>
          <a:xfrm>
            <a:off x="1000100" y="2143116"/>
            <a:ext cx="1571636" cy="1428760"/>
          </a:xfrm>
          <a:prstGeom prst="irregularSeal1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22</a:t>
            </a:r>
            <a:endParaRPr lang="ru-RU" dirty="0"/>
          </a:p>
        </p:txBody>
      </p:sp>
      <p:sp>
        <p:nvSpPr>
          <p:cNvPr id="5" name="Пятно 1 4"/>
          <p:cNvSpPr/>
          <p:nvPr/>
        </p:nvSpPr>
        <p:spPr>
          <a:xfrm>
            <a:off x="3857620" y="5072074"/>
            <a:ext cx="1571636" cy="1428760"/>
          </a:xfrm>
          <a:prstGeom prst="irregularSeal1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6" name="Пятно 1 5"/>
          <p:cNvSpPr/>
          <p:nvPr/>
        </p:nvSpPr>
        <p:spPr>
          <a:xfrm>
            <a:off x="857224" y="4286256"/>
            <a:ext cx="1571636" cy="1428760"/>
          </a:xfrm>
          <a:prstGeom prst="irregularSeal1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21</a:t>
            </a:r>
            <a:endParaRPr lang="ru-RU" dirty="0"/>
          </a:p>
        </p:txBody>
      </p:sp>
      <p:sp>
        <p:nvSpPr>
          <p:cNvPr id="7" name="AutoShape 1985"/>
          <p:cNvSpPr>
            <a:spLocks noChangeArrowheads="1"/>
          </p:cNvSpPr>
          <p:nvPr/>
        </p:nvSpPr>
        <p:spPr bwMode="auto">
          <a:xfrm>
            <a:off x="3571868" y="1714488"/>
            <a:ext cx="2160588" cy="576263"/>
          </a:xfrm>
          <a:prstGeom prst="wedgeEllipseCallout">
            <a:avLst>
              <a:gd name="adj1" fmla="val -98856"/>
              <a:gd name="adj2" fmla="val 53946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8" name="AutoShape 1985"/>
          <p:cNvSpPr>
            <a:spLocks noChangeArrowheads="1"/>
          </p:cNvSpPr>
          <p:nvPr/>
        </p:nvSpPr>
        <p:spPr bwMode="auto">
          <a:xfrm>
            <a:off x="3500430" y="3643314"/>
            <a:ext cx="2428892" cy="800101"/>
          </a:xfrm>
          <a:prstGeom prst="wedgeEllipseCallout">
            <a:avLst>
              <a:gd name="adj1" fmla="val -98856"/>
              <a:gd name="adj2" fmla="val 53946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9" name="AutoShape 1980"/>
          <p:cNvSpPr>
            <a:spLocks noChangeArrowheads="1"/>
          </p:cNvSpPr>
          <p:nvPr/>
        </p:nvSpPr>
        <p:spPr bwMode="auto">
          <a:xfrm>
            <a:off x="6572264" y="4572008"/>
            <a:ext cx="1944688" cy="720725"/>
          </a:xfrm>
          <a:prstGeom prst="wedgeEllipseCallout">
            <a:avLst>
              <a:gd name="adj1" fmla="val -102814"/>
              <a:gd name="adj2" fmla="val 76571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ятно 2 9">
            <a:hlinkClick r:id="rId2" action="ppaction://hlinksldjump"/>
          </p:cNvPr>
          <p:cNvSpPr/>
          <p:nvPr/>
        </p:nvSpPr>
        <p:spPr>
          <a:xfrm>
            <a:off x="6072166" y="928670"/>
            <a:ext cx="3071834" cy="3071834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?</a:t>
            </a:r>
          </a:p>
          <a:p>
            <a:pPr algn="ctr"/>
            <a:endParaRPr lang="ru-RU" dirty="0"/>
          </a:p>
        </p:txBody>
      </p:sp>
      <p:sp>
        <p:nvSpPr>
          <p:cNvPr id="11" name="Управляющая кнопка: далее 10">
            <a:hlinkClick r:id="" action="ppaction://hlinkshowjump?jump=endshow" highlightClick="1"/>
          </p:cNvPr>
          <p:cNvSpPr/>
          <p:nvPr/>
        </p:nvSpPr>
        <p:spPr>
          <a:xfrm>
            <a:off x="7643834" y="6072206"/>
            <a:ext cx="785818" cy="571504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Алгоритм РЕШЕНИЯ 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Вычисли цену товара после повышения или понижения цены на некоторый  процент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Вычисли количество товара на данную сумму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Не забудь! Количество товара – натуральное число</a:t>
            </a:r>
            <a:endParaRPr lang="ru-RU" dirty="0"/>
          </a:p>
        </p:txBody>
      </p:sp>
      <p:sp>
        <p:nvSpPr>
          <p:cNvPr id="4" name="Управляющая кнопка: назад 3">
            <a:hlinkClick r:id="" action="ppaction://hlinkshowjump?jump=lastslideviewed" highlightClick="1"/>
          </p:cNvPr>
          <p:cNvSpPr/>
          <p:nvPr/>
        </p:nvSpPr>
        <p:spPr>
          <a:xfrm>
            <a:off x="214282" y="214290"/>
            <a:ext cx="785818" cy="57150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Алгоритм РЕШЕНИЯ 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Определи количество таблеток за день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Вычисли количество таблеток на весь курс лечения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Не забудь! Количество упаковок – натуральное число.</a:t>
            </a:r>
          </a:p>
          <a:p>
            <a:endParaRPr lang="ru-RU" dirty="0"/>
          </a:p>
        </p:txBody>
      </p:sp>
      <p:sp>
        <p:nvSpPr>
          <p:cNvPr id="4" name="Управляющая кнопка: назад 3">
            <a:hlinkClick r:id="" action="ppaction://hlinkshowjump?jump=lastslideviewed" highlightClick="1"/>
          </p:cNvPr>
          <p:cNvSpPr/>
          <p:nvPr/>
        </p:nvSpPr>
        <p:spPr>
          <a:xfrm>
            <a:off x="214282" y="214290"/>
            <a:ext cx="785818" cy="57150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183</TotalTime>
  <Words>195</Words>
  <Application>Microsoft Office PowerPoint</Application>
  <PresentationFormat>Экран (4:3)</PresentationFormat>
  <Paragraphs>65</Paragraphs>
  <Slides>9</Slides>
  <Notes>0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Начальная</vt:lpstr>
      <vt:lpstr>ТРЕНАЖЕР.   B1    Задачи на проценты ит.д.</vt:lpstr>
      <vt:lpstr>  Билет  на  автобус  стоит 15  рублей.  Какое  максимальное  число  билетов можно  будет  купить  на 100  рублей  после  повышения  цены   билета  на   20%?  </vt:lpstr>
      <vt:lpstr>  Больному прописано  лекарство,  которое  нужно принимать по   1,5  таблетки  2 раза в день    на протяжении   42 дней. Лекарство продается  в упаковках  по  12 таблеток. Какое  наименьшее   количество  упаковок  потребуется  на  весь курс лечения ?</vt:lpstr>
      <vt:lpstr> Банка  краски  стоит   160 рублей.  Какое  наибольшее  число  таких  банок  можно  купить  на  1000 рублей   во  время  распродажи,  когда  скидка  составляет   25%?  </vt:lpstr>
      <vt:lpstr>    Тетрадь  стоит   10 рублей.  Какое  наибольшее  число  таких  тетрадей  можно  будет  купить  на  650 рублей  после  понижения  цены  на   20%?    </vt:lpstr>
      <vt:lpstr>Магазин закупает  учебники  по  оптовой   цене   110 рублей  за  штуку  и продает  с  наценкой   20%.  Какое наибольшее  число  таких  учебников  можно  купить  в  этом  магазине  на  1100 рублей?   </vt:lpstr>
      <vt:lpstr>Шариковая  ручка  стоит  40   рублей.  Какое  наибольшее  число  таких  ручек  можно будет  купить  на   900  рублей  после  повышения  цены  на   10%?   </vt:lpstr>
      <vt:lpstr>Алгоритм РЕШЕНИЯ ЗАДАЧИ</vt:lpstr>
      <vt:lpstr>Алгоритм РЕШЕНИЯ ЗАДАЧИ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Zver</dc:creator>
  <cp:lastModifiedBy>Администратор</cp:lastModifiedBy>
  <cp:revision>28</cp:revision>
  <dcterms:created xsi:type="dcterms:W3CDTF">2010-02-15T15:32:02Z</dcterms:created>
  <dcterms:modified xsi:type="dcterms:W3CDTF">2015-01-30T10:05:27Z</dcterms:modified>
</cp:coreProperties>
</file>